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58" r:id="rId4"/>
    <p:sldId id="259" r:id="rId5"/>
    <p:sldId id="278" r:id="rId6"/>
    <p:sldId id="260" r:id="rId7"/>
    <p:sldId id="261" r:id="rId8"/>
    <p:sldId id="262" r:id="rId9"/>
    <p:sldId id="263" r:id="rId10"/>
    <p:sldId id="279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7" r:id="rId20"/>
    <p:sldId id="273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5050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6EF6-C5C4-405D-B48F-191AB327F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A240-81B0-4B2A-B4C8-B4BF95717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389C4-1907-488C-88AA-A569159B5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B89AE-E761-44C6-AD62-7A499ED61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501D4-460E-4A6C-BFE8-C4BFC4B48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E60B-85BD-465C-98F5-697AB8651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87E83-7022-483C-B201-F8B257CF2F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7A1C9-373E-4F7C-BC65-7DD715BBB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8EE57-99F0-4095-8421-B568D0C14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51225-9F8F-49BF-B05A-D4D5DD997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0105C-C443-458C-BB71-80175C6C9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8C803-4053-478C-95D4-15218E704D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2E7E5-F05D-41EE-9A6A-9DE679201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FA60B-F7D4-49AF-A202-72C7A561A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211740A-DBD7-4CC8-86B2-65866D71D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60350"/>
            <a:ext cx="7918450" cy="3097213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Авторская  презентация к уроку</a:t>
            </a:r>
            <a:r>
              <a:rPr lang="ru-RU" sz="1800" dirty="0" smtClean="0">
                <a:solidFill>
                  <a:srgbClr val="0070C0"/>
                </a:solidFill>
              </a:rPr>
              <a:t/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в 9 классе, по программе углубленного изучения английского языка,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к учебнику  О.В. Афанасьева, И.В. Михеева, Москва, «Просвещение», 2018г.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en-US" sz="1800" u="sng" dirty="0" smtClean="0">
                <a:solidFill>
                  <a:srgbClr val="0070C0"/>
                </a:solidFill>
              </a:rPr>
              <a:t>Unit Two</a:t>
            </a:r>
            <a:r>
              <a:rPr lang="ru-RU" sz="1800" u="sng" smtClean="0">
                <a:solidFill>
                  <a:srgbClr val="0070C0"/>
                </a:solidFill>
              </a:rPr>
              <a:t>- тема: «</a:t>
            </a:r>
            <a:r>
              <a:rPr lang="en-US" sz="1800" i="1" u="sng" dirty="0" smtClean="0">
                <a:solidFill>
                  <a:srgbClr val="0070C0"/>
                </a:solidFill>
              </a:rPr>
              <a:t>People and Society</a:t>
            </a:r>
            <a:r>
              <a:rPr lang="ru-RU" sz="1800" i="1" u="sng" dirty="0" smtClean="0">
                <a:solidFill>
                  <a:srgbClr val="0070C0"/>
                </a:solidFill>
              </a:rPr>
              <a:t>» разработала  учитель английского языка к уроку: «Воспитай лидера»</a:t>
            </a:r>
            <a:r>
              <a:rPr lang="ru-RU" sz="1800" dirty="0" smtClean="0">
                <a:solidFill>
                  <a:srgbClr val="0070C0"/>
                </a:solidFill>
              </a:rPr>
              <a:t/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i="1" u="sng" dirty="0" smtClean="0">
                <a:solidFill>
                  <a:srgbClr val="0070C0"/>
                </a:solidFill>
              </a:rPr>
              <a:t> МБОУ «СОШ № 41 г. Братска Иркутской области</a:t>
            </a:r>
            <a:r>
              <a:rPr lang="ru-RU" sz="1800" dirty="0" smtClean="0">
                <a:solidFill>
                  <a:srgbClr val="0070C0"/>
                </a:solidFill>
              </a:rPr>
              <a:t/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Першина Т.В</a:t>
            </a:r>
            <a:r>
              <a:rPr lang="ru-RU" sz="2800" dirty="0" smtClean="0">
                <a:solidFill>
                  <a:srgbClr val="FF5050"/>
                </a:solidFill>
              </a:rPr>
              <a:t/>
            </a:r>
            <a:br>
              <a:rPr lang="ru-RU" sz="2800" dirty="0" smtClean="0">
                <a:solidFill>
                  <a:srgbClr val="FF5050"/>
                </a:solidFill>
              </a:rPr>
            </a:br>
            <a:endParaRPr lang="ru-RU" sz="2800" dirty="0" smtClean="0">
              <a:solidFill>
                <a:srgbClr val="FF505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23850" y="2708275"/>
          <a:ext cx="6372225" cy="3860800"/>
        </p:xfrm>
        <a:graphic>
          <a:graphicData uri="http://schemas.openxmlformats.org/presentationml/2006/ole">
            <p:oleObj spid="_x0000_s1026" name="Фотография Photo Editor" r:id="rId3" imgW="29257143" imgH="21942857" progId="MSPhotoEd.3">
              <p:embed/>
            </p:oleObj>
          </a:graphicData>
        </a:graphic>
      </p:graphicFrame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70C0"/>
                </a:solidFill>
              </a:rPr>
              <a:t>Афоризмы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2400" smtClean="0"/>
              <a:t>   </a:t>
            </a:r>
            <a:r>
              <a:rPr lang="en-US" sz="2400" smtClean="0">
                <a:solidFill>
                  <a:srgbClr val="0070C0"/>
                </a:solidFill>
              </a:rPr>
              <a:t>Act with others in a way you want to be a part of them.</a:t>
            </a:r>
            <a:br>
              <a:rPr lang="en-US" sz="2400" smtClean="0">
                <a:solidFill>
                  <a:srgbClr val="0070C0"/>
                </a:solidFill>
              </a:rPr>
            </a:br>
            <a:endParaRPr lang="en-US" sz="240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ru-RU" sz="2400" smtClean="0">
                <a:solidFill>
                  <a:srgbClr val="0070C0"/>
                </a:solidFill>
              </a:rPr>
              <a:t> </a:t>
            </a:r>
            <a:r>
              <a:rPr lang="en-US" sz="2400" smtClean="0">
                <a:solidFill>
                  <a:srgbClr val="0070C0"/>
                </a:solidFill>
              </a:rPr>
              <a:t>Wise Word is Food for the Soul.</a:t>
            </a:r>
          </a:p>
          <a:p>
            <a:pPr>
              <a:buFontTx/>
              <a:buNone/>
            </a:pPr>
            <a:endParaRPr lang="en-US" sz="240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US" sz="2400" smtClean="0">
                <a:solidFill>
                  <a:srgbClr val="0070C0"/>
                </a:solidFill>
              </a:rPr>
              <a:t>Every tree is known with </a:t>
            </a:r>
          </a:p>
          <a:p>
            <a:pPr>
              <a:buFontTx/>
              <a:buNone/>
            </a:pPr>
            <a:r>
              <a:rPr lang="en-US" sz="2400" smtClean="0">
                <a:solidFill>
                  <a:srgbClr val="0070C0"/>
                </a:solidFill>
              </a:rPr>
              <a:t>Its fruit</a:t>
            </a:r>
            <a:endParaRPr lang="ru-RU" sz="2400" smtClean="0">
              <a:solidFill>
                <a:srgbClr val="0070C0"/>
              </a:solidFill>
            </a:endParaRPr>
          </a:p>
        </p:txBody>
      </p:sp>
      <p:sp>
        <p:nvSpPr>
          <p:cNvPr id="2560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2400" smtClean="0">
                <a:solidFill>
                  <a:srgbClr val="0070C0"/>
                </a:solidFill>
              </a:rPr>
              <a:t>Поступай с другими так как ты бы хотел чтобы поступали с тобой.</a:t>
            </a:r>
          </a:p>
          <a:p>
            <a:pPr>
              <a:buFontTx/>
              <a:buNone/>
            </a:pPr>
            <a:endParaRPr lang="ru-RU" sz="240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ru-RU" sz="2400" smtClean="0">
                <a:solidFill>
                  <a:srgbClr val="0070C0"/>
                </a:solidFill>
              </a:rPr>
              <a:t>Мудрое слово –пища для души.</a:t>
            </a:r>
          </a:p>
          <a:p>
            <a:pPr>
              <a:buFontTx/>
              <a:buNone/>
            </a:pPr>
            <a:endParaRPr lang="ru-RU" sz="240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ru-RU" sz="2400" smtClean="0">
                <a:solidFill>
                  <a:srgbClr val="0070C0"/>
                </a:solidFill>
              </a:rPr>
              <a:t>Яблоко от яблони недалеко падает</a:t>
            </a:r>
            <a:r>
              <a:rPr lang="ru-RU" smtClean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800" b="1" smtClean="0">
                <a:solidFill>
                  <a:srgbClr val="0070C0"/>
                </a:solidFill>
              </a:rPr>
              <a:t>Who should apologize first?   </a:t>
            </a:r>
            <a:r>
              <a:rPr lang="en-US" sz="2800" smtClean="0">
                <a:solidFill>
                  <a:srgbClr val="0070C0"/>
                </a:solidFill>
              </a:rPr>
              <a:t>You or your friend</a:t>
            </a:r>
            <a:r>
              <a:rPr lang="ru-RU" sz="2800" smtClean="0">
                <a:solidFill>
                  <a:srgbClr val="0070C0"/>
                </a:solidFill>
              </a:rPr>
              <a:t> ?</a:t>
            </a:r>
          </a:p>
        </p:txBody>
      </p:sp>
      <p:pic>
        <p:nvPicPr>
          <p:cNvPr id="26627" name="Picture 4" descr="help.jp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268413"/>
            <a:ext cx="4110038" cy="5589587"/>
          </a:xfrm>
          <a:noFill/>
          <a:ln w="76200">
            <a:solidFill>
              <a:srgbClr val="000000"/>
            </a:solidFill>
          </a:ln>
        </p:spPr>
      </p:pic>
      <p:pic>
        <p:nvPicPr>
          <p:cNvPr id="26628" name="Picture 6" descr="сканирование0005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4663" y="1196975"/>
            <a:ext cx="4859337" cy="2589213"/>
          </a:xfrm>
          <a:noFill/>
        </p:spPr>
      </p:pic>
      <p:pic>
        <p:nvPicPr>
          <p:cNvPr id="26629" name="Picture 8" descr="сканирование0006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4663" y="3789363"/>
            <a:ext cx="4859337" cy="3068637"/>
          </a:xfr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70C0"/>
                </a:solidFill>
              </a:rPr>
              <a:t>Are you ready to give a helping hand</a:t>
            </a:r>
            <a:r>
              <a:rPr lang="ru-RU" sz="2800" b="1" smtClean="0">
                <a:solidFill>
                  <a:srgbClr val="0070C0"/>
                </a:solidFill>
              </a:rPr>
              <a:t> </a:t>
            </a:r>
            <a:r>
              <a:rPr lang="en-US" sz="2800" b="1" smtClean="0">
                <a:solidFill>
                  <a:srgbClr val="0070C0"/>
                </a:solidFill>
              </a:rPr>
              <a:t>indeed?</a:t>
            </a:r>
            <a:endParaRPr lang="ru-RU" sz="2800" b="1" smtClean="0">
              <a:solidFill>
                <a:srgbClr val="0070C0"/>
              </a:solidFill>
            </a:endParaRPr>
          </a:p>
        </p:txBody>
      </p:sp>
      <p:pic>
        <p:nvPicPr>
          <p:cNvPr id="27651" name="Picture 4" descr="mvc-005s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l="11111" r="31111"/>
          <a:stretch>
            <a:fillRect/>
          </a:stretch>
        </p:blipFill>
        <p:spPr>
          <a:xfrm>
            <a:off x="0" y="1600200"/>
            <a:ext cx="4173538" cy="5257800"/>
          </a:xfrm>
          <a:noFill/>
        </p:spPr>
      </p:pic>
      <p:pic>
        <p:nvPicPr>
          <p:cNvPr id="27652" name="Picture 6" descr="mvc-002s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 t="16667" r="9991"/>
          <a:stretch>
            <a:fillRect/>
          </a:stretch>
        </p:blipFill>
        <p:spPr>
          <a:xfrm>
            <a:off x="4140200" y="1600200"/>
            <a:ext cx="5003800" cy="5257800"/>
          </a:xfr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800" b="1" smtClean="0">
                <a:solidFill>
                  <a:srgbClr val="0070C0"/>
                </a:solidFill>
              </a:rPr>
              <a:t>Scale of values        Tell the main thing for you</a:t>
            </a:r>
            <a:endParaRPr lang="ru-RU" sz="2800" b="1" smtClean="0">
              <a:solidFill>
                <a:srgbClr val="0070C0"/>
              </a:solidFill>
            </a:endParaRPr>
          </a:p>
        </p:txBody>
      </p:sp>
      <p:graphicFrame>
        <p:nvGraphicFramePr>
          <p:cNvPr id="24669" name="Group 93"/>
          <p:cNvGraphicFramePr>
            <a:graphicFrameLocks noGrp="1"/>
          </p:cNvGraphicFramePr>
          <p:nvPr>
            <p:ph type="body" idx="1"/>
          </p:nvPr>
        </p:nvGraphicFramePr>
        <p:xfrm>
          <a:off x="539750" y="1341438"/>
          <a:ext cx="8147050" cy="5147494"/>
        </p:xfrm>
        <a:graphic>
          <a:graphicData uri="http://schemas.openxmlformats.org/drawingml/2006/table">
            <a:tbl>
              <a:tblPr/>
              <a:tblGrid>
                <a:gridCol w="3672210"/>
                <a:gridCol w="4474840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ecology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clothes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parents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religion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health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friends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hobby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food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culture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education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pets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money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motherland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art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music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nature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70C0"/>
                </a:solidFill>
              </a:rPr>
              <a:t>Steps of happiness</a:t>
            </a:r>
            <a:r>
              <a:rPr lang="en-US" sz="2800" smtClean="0">
                <a:solidFill>
                  <a:srgbClr val="0070C0"/>
                </a:solidFill>
              </a:rPr>
              <a:t> </a:t>
            </a:r>
            <a:br>
              <a:rPr lang="en-US" sz="2800" smtClean="0">
                <a:solidFill>
                  <a:srgbClr val="0070C0"/>
                </a:solidFill>
              </a:rPr>
            </a:br>
            <a:r>
              <a:rPr lang="en-US" sz="2800" smtClean="0">
                <a:solidFill>
                  <a:srgbClr val="0070C0"/>
                </a:solidFill>
              </a:rPr>
              <a:t> Live with peace into your heart!</a:t>
            </a:r>
            <a:endParaRPr lang="ru-RU" sz="2800" smtClean="0">
              <a:solidFill>
                <a:srgbClr val="0070C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sz="3400" b="1" smtClean="0">
                <a:solidFill>
                  <a:srgbClr val="FF3300"/>
                </a:solidFill>
              </a:rPr>
              <a:t>	</a:t>
            </a:r>
          </a:p>
        </p:txBody>
      </p:sp>
      <p:graphicFrame>
        <p:nvGraphicFramePr>
          <p:cNvPr id="25695" name="Group 95"/>
          <p:cNvGraphicFramePr>
            <a:graphicFrameLocks noGrp="1"/>
          </p:cNvGraphicFramePr>
          <p:nvPr>
            <p:ph sz="half" idx="2"/>
          </p:nvPr>
        </p:nvGraphicFramePr>
        <p:xfrm>
          <a:off x="0" y="1500188"/>
          <a:ext cx="9144000" cy="6148067"/>
        </p:xfrm>
        <a:graphic>
          <a:graphicData uri="http://schemas.openxmlformats.org/drawingml/2006/table">
            <a:tbl>
              <a:tblPr/>
              <a:tblGrid>
                <a:gridCol w="4140200"/>
                <a:gridCol w="5003800"/>
              </a:tblGrid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Your family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Your school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Your appearance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Your likes and dislikes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Your friends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People around you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Your hobby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Respect  others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Your problems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Your country/city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Work hard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Be organized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Be helpful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You have rights and laws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Go in for sport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Think before say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Be good at school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Never say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«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never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70C0"/>
                </a:solidFill>
              </a:rPr>
              <a:t>Disabled people and me.</a:t>
            </a:r>
            <a:r>
              <a:rPr lang="ru-RU" sz="2800" smtClean="0">
                <a:solidFill>
                  <a:srgbClr val="0070C0"/>
                </a:solidFill>
              </a:rPr>
              <a:t/>
            </a:r>
            <a:br>
              <a:rPr lang="ru-RU" sz="2800" smtClean="0">
                <a:solidFill>
                  <a:srgbClr val="0070C0"/>
                </a:solidFill>
              </a:rPr>
            </a:br>
            <a:r>
              <a:rPr lang="en-US" sz="2800" smtClean="0">
                <a:solidFill>
                  <a:srgbClr val="0070C0"/>
                </a:solidFill>
              </a:rPr>
              <a:t> Do you meet and help them</a:t>
            </a:r>
            <a:r>
              <a:rPr lang="ru-RU" sz="2800" smtClean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4" name="Picture 5" descr="ANd9GcQjl3NLm5vDmCIJgyYVYLWqWist_jW43712MY7tAEQ2nu7xjMbK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268413"/>
            <a:ext cx="4211637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ANd9GcRQdsZxlfb1IWSRZvTFDgiYx6wiahMpraN6nqyOR_v85WXL8nmJQ5O69BFY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413"/>
            <a:ext cx="50038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604250" cy="1425575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70C0"/>
                </a:solidFill>
              </a:rPr>
              <a:t>   Be happy! Produce your happiness!</a:t>
            </a:r>
            <a:endParaRPr lang="ru-RU" sz="2800" b="1" smtClean="0">
              <a:solidFill>
                <a:srgbClr val="0070C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4038600" cy="4525962"/>
          </a:xfrm>
        </p:spPr>
        <p:txBody>
          <a:bodyPr/>
          <a:lstStyle/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</p:txBody>
      </p:sp>
      <p:pic>
        <p:nvPicPr>
          <p:cNvPr id="28676" name="Picture 4" descr="cposterworry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005263"/>
            <a:ext cx="2627313" cy="2852737"/>
          </a:xfrm>
          <a:noFill/>
        </p:spPr>
      </p:pic>
      <p:pic>
        <p:nvPicPr>
          <p:cNvPr id="28678" name="Picture 6" descr="cposterhappy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04025" y="4292600"/>
            <a:ext cx="2339975" cy="2565400"/>
          </a:xfrm>
          <a:noFill/>
        </p:spPr>
      </p:pic>
      <p:pic>
        <p:nvPicPr>
          <p:cNvPr id="28680" name="Picture 8" descr="cposterhap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4076700"/>
            <a:ext cx="28432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0" y="1428750"/>
            <a:ext cx="39957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 </a:t>
            </a:r>
            <a:r>
              <a:rPr lang="en-US" sz="2800">
                <a:solidFill>
                  <a:srgbClr val="FF0000"/>
                </a:solidFill>
              </a:rPr>
              <a:t>Negative</a:t>
            </a:r>
            <a:r>
              <a:rPr lang="ru-RU" sz="2800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feelings</a:t>
            </a:r>
          </a:p>
          <a:p>
            <a:pPr>
              <a:buFontTx/>
              <a:buChar char="•"/>
            </a:pPr>
            <a:r>
              <a:rPr lang="ru-RU" sz="2400">
                <a:solidFill>
                  <a:srgbClr val="0070C0"/>
                </a:solidFill>
              </a:rPr>
              <a:t>Страх</a:t>
            </a:r>
            <a:r>
              <a:rPr lang="en-US" sz="2400">
                <a:solidFill>
                  <a:srgbClr val="0070C0"/>
                </a:solidFill>
              </a:rPr>
              <a:t>-anger</a:t>
            </a:r>
          </a:p>
          <a:p>
            <a:pPr>
              <a:buFontTx/>
              <a:buChar char="•"/>
            </a:pPr>
            <a:r>
              <a:rPr lang="ru-RU" sz="2400">
                <a:solidFill>
                  <a:srgbClr val="0070C0"/>
                </a:solidFill>
              </a:rPr>
              <a:t>Злость</a:t>
            </a:r>
            <a:r>
              <a:rPr lang="en-US" sz="2400">
                <a:solidFill>
                  <a:srgbClr val="0070C0"/>
                </a:solidFill>
              </a:rPr>
              <a:t>-hate</a:t>
            </a:r>
            <a:r>
              <a:rPr lang="ru-RU" sz="2400">
                <a:solidFill>
                  <a:srgbClr val="0070C0"/>
                </a:solidFill>
              </a:rPr>
              <a:t> </a:t>
            </a:r>
            <a:endParaRPr lang="en-US" sz="24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ru-RU" sz="2400">
                <a:solidFill>
                  <a:srgbClr val="0070C0"/>
                </a:solidFill>
              </a:rPr>
              <a:t>Агрессия-</a:t>
            </a:r>
            <a:r>
              <a:rPr lang="en-US" sz="2400">
                <a:solidFill>
                  <a:srgbClr val="0070C0"/>
                </a:solidFill>
              </a:rPr>
              <a:t>force </a:t>
            </a:r>
          </a:p>
          <a:p>
            <a:pPr>
              <a:buFontTx/>
              <a:buChar char="•"/>
            </a:pPr>
            <a:r>
              <a:rPr lang="ru-RU" sz="2400">
                <a:solidFill>
                  <a:srgbClr val="0070C0"/>
                </a:solidFill>
              </a:rPr>
              <a:t>Зависть-</a:t>
            </a:r>
            <a:r>
              <a:rPr lang="en-US" sz="2400">
                <a:solidFill>
                  <a:srgbClr val="0070C0"/>
                </a:solidFill>
              </a:rPr>
              <a:t>envy</a:t>
            </a:r>
            <a:endParaRPr lang="ru-RU" sz="2400">
              <a:solidFill>
                <a:srgbClr val="0070C0"/>
              </a:solidFill>
            </a:endParaRPr>
          </a:p>
        </p:txBody>
      </p:sp>
      <p:sp>
        <p:nvSpPr>
          <p:cNvPr id="32776" name="Rectangle 10"/>
          <p:cNvSpPr>
            <a:spLocks noChangeArrowheads="1"/>
          </p:cNvSpPr>
          <p:nvPr/>
        </p:nvSpPr>
        <p:spPr bwMode="auto">
          <a:xfrm>
            <a:off x="4211638" y="1484313"/>
            <a:ext cx="4932362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rgbClr val="00B050"/>
                </a:solidFill>
              </a:rPr>
              <a:t>Positive feelings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ru-RU" sz="2400" dirty="0">
                <a:solidFill>
                  <a:srgbClr val="0070C0"/>
                </a:solidFill>
              </a:rPr>
              <a:t>Оптимизм</a:t>
            </a:r>
            <a:r>
              <a:rPr lang="en-US" sz="2400" dirty="0">
                <a:solidFill>
                  <a:srgbClr val="0070C0"/>
                </a:solidFill>
              </a:rPr>
              <a:t>-optimism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ru-RU" sz="2400" dirty="0">
                <a:solidFill>
                  <a:srgbClr val="0070C0"/>
                </a:solidFill>
              </a:rPr>
              <a:t>Улыбка</a:t>
            </a:r>
            <a:r>
              <a:rPr lang="en-US" sz="2400" dirty="0">
                <a:solidFill>
                  <a:srgbClr val="0070C0"/>
                </a:solidFill>
              </a:rPr>
              <a:t>-smile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ru-RU" sz="2290" dirty="0">
                <a:solidFill>
                  <a:srgbClr val="0070C0"/>
                </a:solidFill>
              </a:rPr>
              <a:t>Доброжелательность</a:t>
            </a:r>
            <a:r>
              <a:rPr lang="en-US" sz="2290" dirty="0">
                <a:solidFill>
                  <a:srgbClr val="0070C0"/>
                </a:solidFill>
              </a:rPr>
              <a:t>-kindness</a:t>
            </a:r>
            <a:endParaRPr lang="ru-RU" sz="2290" dirty="0">
              <a:solidFill>
                <a:srgbClr val="0070C0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ru-RU" sz="2290" dirty="0">
                <a:solidFill>
                  <a:srgbClr val="0070C0"/>
                </a:solidFill>
              </a:rPr>
              <a:t>Взаимопомощь</a:t>
            </a:r>
            <a:r>
              <a:rPr lang="en-US" sz="2290" dirty="0">
                <a:solidFill>
                  <a:srgbClr val="0070C0"/>
                </a:solidFill>
              </a:rPr>
              <a:t>-helping hand</a:t>
            </a:r>
            <a:endParaRPr lang="ru-RU" sz="2290" dirty="0">
              <a:solidFill>
                <a:srgbClr val="0070C0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3200" dirty="0">
              <a:solidFill>
                <a:srgbClr val="FF505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uper_dyadya-1127006871_i_5727_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-2619375"/>
            <a:ext cx="15240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04813"/>
            <a:ext cx="4038600" cy="57499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B050"/>
                </a:solidFill>
              </a:rPr>
              <a:t>Stress                                     Relax</a:t>
            </a:r>
          </a:p>
          <a:p>
            <a:pPr eaLnBrk="1" hangingPunct="1"/>
            <a:r>
              <a:rPr lang="ru-RU" smtClean="0">
                <a:solidFill>
                  <a:srgbClr val="00B050"/>
                </a:solidFill>
              </a:rPr>
              <a:t>Напряжение                     Расслабление</a:t>
            </a:r>
            <a:endParaRPr lang="en-US" smtClean="0">
              <a:solidFill>
                <a:srgbClr val="00B050"/>
              </a:solidFill>
            </a:endParaRPr>
          </a:p>
          <a:p>
            <a:pPr eaLnBrk="1" hangingPunct="1"/>
            <a:endParaRPr lang="ru-RU" sz="3600" smtClean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848600" cy="1223963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0070C0"/>
                </a:solidFill>
              </a:rPr>
              <a:t/>
            </a:r>
            <a:br>
              <a:rPr lang="en-US" sz="2800" smtClean="0">
                <a:solidFill>
                  <a:srgbClr val="0070C0"/>
                </a:solidFill>
              </a:rPr>
            </a:br>
            <a:r>
              <a:rPr lang="en-US" sz="2400" b="1" smtClean="0">
                <a:solidFill>
                  <a:srgbClr val="0070C0"/>
                </a:solidFill>
              </a:rPr>
              <a:t>SIX EYES </a:t>
            </a:r>
            <a:r>
              <a:rPr lang="en-US" sz="2800" b="1" smtClean="0">
                <a:solidFill>
                  <a:srgbClr val="0070C0"/>
                </a:solidFill>
              </a:rPr>
              <a:t>inside of you. </a:t>
            </a:r>
            <a:br>
              <a:rPr lang="en-US" sz="2800" b="1" smtClean="0">
                <a:solidFill>
                  <a:srgbClr val="0070C0"/>
                </a:solidFill>
              </a:rPr>
            </a:br>
            <a:r>
              <a:rPr lang="en-US" sz="2800" b="1" smtClean="0">
                <a:solidFill>
                  <a:srgbClr val="0070C0"/>
                </a:solidFill>
              </a:rPr>
              <a:t> </a:t>
            </a:r>
            <a:r>
              <a:rPr lang="en-US" sz="2800" smtClean="0">
                <a:solidFill>
                  <a:srgbClr val="0070C0"/>
                </a:solidFill>
              </a:rPr>
              <a:t>Remember the situation in your life</a:t>
            </a:r>
            <a:r>
              <a:rPr lang="en-US" sz="4000" b="1" smtClean="0">
                <a:solidFill>
                  <a:schemeClr val="bg2"/>
                </a:solidFill>
              </a:rPr>
              <a:t/>
            </a:r>
            <a:br>
              <a:rPr lang="en-US" sz="4000" b="1" smtClean="0">
                <a:solidFill>
                  <a:schemeClr val="bg2"/>
                </a:solidFill>
              </a:rPr>
            </a:br>
            <a:endParaRPr lang="ru-RU" sz="4000" b="1" smtClean="0">
              <a:solidFill>
                <a:schemeClr val="bg2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578850" cy="4897437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70C0"/>
                </a:solidFill>
              </a:rPr>
              <a:t>Write your names on small pieces of paper. Take one of the pieces of paper and try</a:t>
            </a:r>
            <a:r>
              <a:rPr lang="en-US" sz="2800" smtClean="0">
                <a:solidFill>
                  <a:srgbClr val="0070C0"/>
                </a:solidFill>
              </a:rPr>
              <a:t> </a:t>
            </a:r>
            <a:r>
              <a:rPr lang="en-US" sz="2800" b="1" smtClean="0">
                <a:solidFill>
                  <a:srgbClr val="0070C0"/>
                </a:solidFill>
              </a:rPr>
              <a:t>to imagine that you are that person. Then you</a:t>
            </a:r>
            <a:r>
              <a:rPr lang="en-US" sz="2800" smtClean="0">
                <a:solidFill>
                  <a:srgbClr val="0070C0"/>
                </a:solidFill>
              </a:rPr>
              <a:t> </a:t>
            </a:r>
            <a:r>
              <a:rPr lang="en-US" sz="2800" b="1" smtClean="0">
                <a:solidFill>
                  <a:srgbClr val="0070C0"/>
                </a:solidFill>
              </a:rPr>
              <a:t>must complete the sentences:</a:t>
            </a:r>
          </a:p>
          <a:p>
            <a:pPr eaLnBrk="1" hangingPunct="1"/>
            <a:r>
              <a:rPr lang="en-US" sz="2800" b="1" smtClean="0">
                <a:solidFill>
                  <a:srgbClr val="0070C0"/>
                </a:solidFill>
              </a:rPr>
              <a:t>I always …; I often …; I usually …; I occasionally …; I rarely …; I never …</a:t>
            </a:r>
          </a:p>
          <a:p>
            <a:pPr eaLnBrk="1" hangingPunct="1"/>
            <a:r>
              <a:rPr lang="en-US" sz="2800" b="1" smtClean="0">
                <a:solidFill>
                  <a:srgbClr val="0070C0"/>
                </a:solidFill>
              </a:rPr>
              <a:t>Try to guess who some of you have pretended to be. </a:t>
            </a:r>
            <a:endParaRPr lang="ru-RU" sz="2800" b="1" smtClean="0">
              <a:solidFill>
                <a:srgbClr val="0070C0"/>
              </a:solidFill>
            </a:endParaRPr>
          </a:p>
          <a:p>
            <a:pPr eaLnBrk="1" hangingPunct="1"/>
            <a:endParaRPr lang="ru-RU" b="1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rgbClr val="0070C0"/>
                </a:solidFill>
              </a:rPr>
              <a:t> </a:t>
            </a:r>
            <a:r>
              <a:rPr lang="ru-RU" sz="2800" b="1" smtClean="0">
                <a:solidFill>
                  <a:srgbClr val="0070C0"/>
                </a:solidFill>
              </a:rPr>
              <a:t>Именно сегодня  я буду счастлив</a:t>
            </a: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000" smtClean="0">
                <a:solidFill>
                  <a:srgbClr val="0070C0"/>
                </a:solidFill>
              </a:rPr>
              <a:t> </a:t>
            </a:r>
            <a:r>
              <a:rPr lang="ru-RU" sz="2000" smtClean="0">
                <a:solidFill>
                  <a:srgbClr val="0070C0"/>
                </a:solidFill>
              </a:rPr>
              <a:t>1.Я проснусь в хорошем  настроении,сделаю зарядку.</a:t>
            </a:r>
          </a:p>
          <a:p>
            <a:pPr>
              <a:buFontTx/>
              <a:buNone/>
            </a:pPr>
            <a:r>
              <a:rPr lang="ru-RU" sz="2000" smtClean="0">
                <a:solidFill>
                  <a:srgbClr val="0070C0"/>
                </a:solidFill>
              </a:rPr>
              <a:t> 2. Я скажу «спасибо» всем за то ,что они есть.</a:t>
            </a:r>
          </a:p>
          <a:p>
            <a:pPr>
              <a:buFontTx/>
              <a:buNone/>
            </a:pPr>
            <a:r>
              <a:rPr lang="ru-RU" sz="2000" smtClean="0">
                <a:solidFill>
                  <a:srgbClr val="0070C0"/>
                </a:solidFill>
              </a:rPr>
              <a:t> 3. Теперь я знаю: </a:t>
            </a:r>
            <a:r>
              <a:rPr lang="ru-RU" sz="2400" smtClean="0">
                <a:solidFill>
                  <a:srgbClr val="0070C0"/>
                </a:solidFill>
              </a:rPr>
              <a:t> </a:t>
            </a:r>
          </a:p>
          <a:p>
            <a:pPr>
              <a:buFontTx/>
              <a:buNone/>
            </a:pPr>
            <a:r>
              <a:rPr lang="ru-RU" sz="2400" smtClean="0">
                <a:solidFill>
                  <a:srgbClr val="0070C0"/>
                </a:solidFill>
              </a:rPr>
              <a:t>    Если будет порядок в душе – </a:t>
            </a:r>
            <a:br>
              <a:rPr lang="ru-RU" sz="2400" smtClean="0">
                <a:solidFill>
                  <a:srgbClr val="0070C0"/>
                </a:solidFill>
              </a:rPr>
            </a:br>
            <a:r>
              <a:rPr lang="ru-RU" sz="2400" smtClean="0">
                <a:solidFill>
                  <a:srgbClr val="0070C0"/>
                </a:solidFill>
              </a:rPr>
              <a:t>Будет красив человек.</a:t>
            </a:r>
            <a:br>
              <a:rPr lang="ru-RU" sz="2400" smtClean="0">
                <a:solidFill>
                  <a:srgbClr val="0070C0"/>
                </a:solidFill>
              </a:rPr>
            </a:br>
            <a:r>
              <a:rPr lang="ru-RU" sz="2400" smtClean="0">
                <a:solidFill>
                  <a:srgbClr val="0070C0"/>
                </a:solidFill>
              </a:rPr>
              <a:t>Если будет красота – </a:t>
            </a:r>
            <a:br>
              <a:rPr lang="ru-RU" sz="2400" smtClean="0">
                <a:solidFill>
                  <a:srgbClr val="0070C0"/>
                </a:solidFill>
              </a:rPr>
            </a:br>
            <a:r>
              <a:rPr lang="ru-RU" sz="2400" smtClean="0">
                <a:solidFill>
                  <a:srgbClr val="0070C0"/>
                </a:solidFill>
              </a:rPr>
              <a:t>Будет гармония в доме.</a:t>
            </a:r>
            <a:br>
              <a:rPr lang="ru-RU" sz="2400" smtClean="0">
                <a:solidFill>
                  <a:srgbClr val="0070C0"/>
                </a:solidFill>
              </a:rPr>
            </a:br>
            <a:r>
              <a:rPr lang="ru-RU" sz="2400" smtClean="0">
                <a:solidFill>
                  <a:srgbClr val="0070C0"/>
                </a:solidFill>
              </a:rPr>
              <a:t>Если будет гармония в доме –</a:t>
            </a:r>
            <a:br>
              <a:rPr lang="ru-RU" sz="2400" smtClean="0">
                <a:solidFill>
                  <a:srgbClr val="0070C0"/>
                </a:solidFill>
              </a:rPr>
            </a:br>
            <a:r>
              <a:rPr lang="ru-RU" sz="2400" smtClean="0">
                <a:solidFill>
                  <a:srgbClr val="0070C0"/>
                </a:solidFill>
              </a:rPr>
              <a:t>Будет порядок в нации.</a:t>
            </a:r>
            <a:br>
              <a:rPr lang="ru-RU" sz="2400" smtClean="0">
                <a:solidFill>
                  <a:srgbClr val="0070C0"/>
                </a:solidFill>
              </a:rPr>
            </a:br>
            <a:r>
              <a:rPr lang="ru-RU" sz="2400" smtClean="0">
                <a:solidFill>
                  <a:srgbClr val="0070C0"/>
                </a:solidFill>
              </a:rPr>
              <a:t>Если будет порядок в нации –</a:t>
            </a:r>
            <a:br>
              <a:rPr lang="ru-RU" sz="2400" smtClean="0">
                <a:solidFill>
                  <a:srgbClr val="0070C0"/>
                </a:solidFill>
              </a:rPr>
            </a:br>
            <a:r>
              <a:rPr lang="ru-RU" sz="2400" smtClean="0">
                <a:solidFill>
                  <a:srgbClr val="0070C0"/>
                </a:solidFill>
              </a:rPr>
              <a:t>Будет мир во всем мире</a:t>
            </a:r>
            <a:r>
              <a:rPr lang="ru-RU" sz="2000" smtClean="0">
                <a:solidFill>
                  <a:srgbClr val="0070C0"/>
                </a:solidFill>
              </a:rPr>
              <a:t>.</a:t>
            </a:r>
          </a:p>
          <a:p>
            <a:pPr>
              <a:buFontTx/>
              <a:buNone/>
            </a:pPr>
            <a:endParaRPr lang="ru-RU" sz="200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rgbClr val="3333FF"/>
                </a:solidFill>
              </a:rPr>
              <a:t>Personality</a:t>
            </a:r>
            <a:endParaRPr lang="ru-RU" sz="2800" b="1" smtClean="0">
              <a:solidFill>
                <a:srgbClr val="3333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8820150" cy="10795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>
                <a:solidFill>
                  <a:schemeClr val="bg2"/>
                </a:solidFill>
                <a:cs typeface="Times New Roman" pitchFamily="18" charset="0"/>
              </a:rPr>
              <a:t>  </a:t>
            </a:r>
            <a:r>
              <a:rPr lang="en-US" sz="2400" smtClean="0">
                <a:solidFill>
                  <a:srgbClr val="3333FF"/>
                </a:solidFill>
                <a:cs typeface="Times New Roman" pitchFamily="18" charset="0"/>
              </a:rPr>
              <a:t>What is the most important   </a:t>
            </a:r>
            <a:r>
              <a:rPr lang="ru-RU" sz="2400" smtClean="0">
                <a:solidFill>
                  <a:srgbClr val="3333FF"/>
                </a:solidFill>
                <a:cs typeface="Times New Roman" pitchFamily="18" charset="0"/>
              </a:rPr>
              <a:t>           </a:t>
            </a:r>
            <a:r>
              <a:rPr lang="en-US" sz="2400" smtClean="0">
                <a:solidFill>
                  <a:srgbClr val="3333FF"/>
                </a:solidFill>
                <a:cs typeface="Times New Roman" pitchFamily="18" charset="0"/>
              </a:rPr>
              <a:t> Are you a happy person</a:t>
            </a:r>
            <a:r>
              <a:rPr lang="ru-RU" sz="2400" smtClean="0">
                <a:solidFill>
                  <a:srgbClr val="3333FF"/>
                </a:solidFill>
                <a:cs typeface="Times New Roman" pitchFamily="18" charset="0"/>
              </a:rPr>
              <a:t>?</a:t>
            </a:r>
            <a:endParaRPr lang="en-US" sz="2400" smtClean="0">
              <a:solidFill>
                <a:srgbClr val="3333FF"/>
              </a:solidFill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400" smtClean="0">
                <a:solidFill>
                  <a:srgbClr val="3333FF"/>
                </a:solidFill>
                <a:cs typeface="Times New Roman" pitchFamily="18" charset="0"/>
              </a:rPr>
              <a:t>     for you and why?</a:t>
            </a:r>
            <a:endParaRPr lang="ru-RU" sz="2400" smtClean="0">
              <a:solidFill>
                <a:srgbClr val="3333FF"/>
              </a:solidFill>
              <a:cs typeface="Times New Roman" pitchFamily="18" charset="0"/>
            </a:endParaRPr>
          </a:p>
        </p:txBody>
      </p:sp>
      <p:pic>
        <p:nvPicPr>
          <p:cNvPr id="17412" name="Picture 6" descr="JACK 7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3141663"/>
            <a:ext cx="4427537" cy="3500437"/>
          </a:xfrm>
          <a:noFill/>
        </p:spPr>
      </p:pic>
      <p:pic>
        <p:nvPicPr>
          <p:cNvPr id="17413" name="Picture 8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 l="9091" t="4167" r="13635" b="20833"/>
          <a:stretch>
            <a:fillRect/>
          </a:stretch>
        </p:blipFill>
        <p:spPr>
          <a:xfrm>
            <a:off x="0" y="3141663"/>
            <a:ext cx="4716463" cy="3500437"/>
          </a:xfr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0070C0"/>
                </a:solidFill>
              </a:rPr>
              <a:t>Personality</a:t>
            </a:r>
            <a:r>
              <a:rPr lang="ru-RU" sz="2400" smtClean="0">
                <a:solidFill>
                  <a:srgbClr val="0070C0"/>
                </a:solidFill>
              </a:rPr>
              <a:t>-</a:t>
            </a:r>
            <a:r>
              <a:rPr lang="en-US" sz="2400" smtClean="0">
                <a:solidFill>
                  <a:srgbClr val="0070C0"/>
                </a:solidFill>
              </a:rPr>
              <a:t> </a:t>
            </a:r>
            <a:r>
              <a:rPr lang="ru-RU" sz="2400" b="1" smtClean="0">
                <a:solidFill>
                  <a:srgbClr val="0070C0"/>
                </a:solidFill>
              </a:rPr>
              <a:t>«Я»</a:t>
            </a:r>
            <a:r>
              <a:rPr lang="ru-RU" sz="2400" smtClean="0">
                <a:solidFill>
                  <a:srgbClr val="0070C0"/>
                </a:solidFill>
              </a:rPr>
              <a:t> Концепция –</a:t>
            </a:r>
            <a:r>
              <a:rPr lang="en-US" sz="2400" smtClean="0">
                <a:solidFill>
                  <a:srgbClr val="0070C0"/>
                </a:solidFill>
              </a:rPr>
              <a:t> </a:t>
            </a:r>
            <a:r>
              <a:rPr lang="ru-RU" sz="2400" smtClean="0">
                <a:solidFill>
                  <a:srgbClr val="0070C0"/>
                </a:solidFill>
              </a:rPr>
              <a:t>личность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0070C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0070C0"/>
                </a:solidFill>
              </a:rPr>
              <a:t>Выходная анкета- цель:рефлексивный анализ в виде: а) вопросов b) сочинений с) собственных стихотворений d) рассматривались качественно новые изменения внутри себя.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ru-RU" sz="2000" smtClean="0">
              <a:solidFill>
                <a:srgbClr val="0070C0"/>
              </a:solidFill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0070C0"/>
                </a:solidFill>
              </a:rPr>
              <a:t>         Что происходило на занятии?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0070C0"/>
                </a:solidFill>
              </a:rPr>
              <a:t>Что было главным?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0070C0"/>
                </a:solidFill>
              </a:rPr>
              <a:t>В чем выражалось мое личное участие? Что я понял(а), чему научился(лась)?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0070C0"/>
                </a:solidFill>
              </a:rPr>
              <a:t>Что я чувствовал(а) на занятии?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0070C0"/>
                </a:solidFill>
              </a:rPr>
              <a:t> Замечания и пожелания себе и учителю.</a:t>
            </a:r>
            <a:endParaRPr lang="en-US" sz="2000" smtClean="0">
              <a:solidFill>
                <a:srgbClr val="0070C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0070C0"/>
                </a:solidFill>
              </a:rPr>
              <a:t>			</a:t>
            </a:r>
            <a:r>
              <a:rPr lang="ru-RU" sz="2000" b="1" smtClean="0">
                <a:solidFill>
                  <a:srgbClr val="0070C0"/>
                </a:solidFill>
              </a:rPr>
              <a:t>Качества самопознания</a:t>
            </a:r>
            <a:endParaRPr lang="en-US" sz="2000" b="1" smtClean="0">
              <a:solidFill>
                <a:srgbClr val="0070C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0070C0"/>
                </a:solidFill>
              </a:rPr>
              <a:t>			</a:t>
            </a:r>
            <a:r>
              <a:rPr lang="ru-RU" sz="2000" b="1" smtClean="0">
                <a:solidFill>
                  <a:srgbClr val="0070C0"/>
                </a:solidFill>
              </a:rPr>
              <a:t>Внешние:</a:t>
            </a:r>
            <a:r>
              <a:rPr lang="en-US" sz="2000" b="1" smtClean="0">
                <a:solidFill>
                  <a:srgbClr val="0070C0"/>
                </a:solidFill>
              </a:rPr>
              <a:t>	             </a:t>
            </a:r>
            <a:r>
              <a:rPr lang="ru-RU" sz="2000" b="1" smtClean="0">
                <a:solidFill>
                  <a:srgbClr val="0070C0"/>
                </a:solidFill>
              </a:rPr>
              <a:t>Внутренние:</a:t>
            </a:r>
            <a:endParaRPr lang="en-US" sz="2000" b="1" smtClean="0">
              <a:solidFill>
                <a:srgbClr val="0070C0"/>
              </a:solidFill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0070C0"/>
                </a:solidFill>
              </a:rPr>
              <a:t>рассуждения	</a:t>
            </a:r>
            <a:r>
              <a:rPr lang="en-US" sz="2000" smtClean="0">
                <a:solidFill>
                  <a:srgbClr val="0070C0"/>
                </a:solidFill>
              </a:rPr>
              <a:t>      </a:t>
            </a:r>
            <a:r>
              <a:rPr lang="ru-RU" sz="2000" smtClean="0">
                <a:solidFill>
                  <a:srgbClr val="0070C0"/>
                </a:solidFill>
              </a:rPr>
              <a:t>изменения</a:t>
            </a:r>
            <a:endParaRPr lang="en-US" sz="2000" smtClean="0">
              <a:solidFill>
                <a:srgbClr val="0070C0"/>
              </a:solidFill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000" smtClean="0">
                <a:solidFill>
                  <a:srgbClr val="0070C0"/>
                </a:solidFill>
              </a:rPr>
              <a:t>     </a:t>
            </a:r>
            <a:r>
              <a:rPr lang="ru-RU" sz="2000" smtClean="0">
                <a:solidFill>
                  <a:srgbClr val="0070C0"/>
                </a:solidFill>
              </a:rPr>
              <a:t>факты	</a:t>
            </a:r>
            <a:r>
              <a:rPr lang="en-US" sz="2000" smtClean="0">
                <a:solidFill>
                  <a:srgbClr val="0070C0"/>
                </a:solidFill>
              </a:rPr>
              <a:t>               </a:t>
            </a:r>
            <a:r>
              <a:rPr lang="ru-RU" sz="2000" smtClean="0">
                <a:solidFill>
                  <a:srgbClr val="0070C0"/>
                </a:solidFill>
              </a:rPr>
              <a:t>внутренних</a:t>
            </a:r>
            <a:endParaRPr lang="en-US" sz="2000" smtClean="0">
              <a:solidFill>
                <a:srgbClr val="0070C0"/>
              </a:solidFill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000" smtClean="0">
                <a:solidFill>
                  <a:srgbClr val="0070C0"/>
                </a:solidFill>
              </a:rPr>
              <a:t>   </a:t>
            </a:r>
            <a:r>
              <a:rPr lang="ru-RU" sz="2000" smtClean="0">
                <a:solidFill>
                  <a:srgbClr val="0070C0"/>
                </a:solidFill>
              </a:rPr>
              <a:t>формулировки</a:t>
            </a:r>
            <a:r>
              <a:rPr lang="en-US" sz="2000" smtClean="0">
                <a:solidFill>
                  <a:srgbClr val="0070C0"/>
                </a:solidFill>
              </a:rPr>
              <a:t>	</a:t>
            </a:r>
            <a:r>
              <a:rPr lang="ru-RU" sz="2000" smtClean="0">
                <a:solidFill>
                  <a:srgbClr val="0070C0"/>
                </a:solidFill>
              </a:rPr>
              <a:t>личных качеств</a:t>
            </a:r>
            <a:endParaRPr lang="ru-RU" sz="2000" b="1" smtClean="0">
              <a:solidFill>
                <a:srgbClr val="0070C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ru-RU" sz="2800" smtClean="0"/>
          </a:p>
          <a:p>
            <a:pPr marL="609600" indent="-609600" eaLnBrk="1" hangingPunct="1">
              <a:lnSpc>
                <a:spcPct val="90000"/>
              </a:lnSpc>
            </a:pPr>
            <a:endParaRPr lang="ru-RU" sz="2800" smtClean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557338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3333FF"/>
                </a:solidFill>
              </a:rPr>
              <a:t>Каковы мотивы изучения темы </a:t>
            </a:r>
            <a:r>
              <a:rPr lang="en-US" sz="2800" b="1" smtClean="0">
                <a:solidFill>
                  <a:srgbClr val="3333FF"/>
                </a:solidFill>
              </a:rPr>
              <a:t>Personality?</a:t>
            </a:r>
            <a:r>
              <a:rPr lang="ru-RU" sz="3600" smtClean="0">
                <a:solidFill>
                  <a:schemeClr val="bg2"/>
                </a:solidFill>
              </a:rPr>
              <a:t/>
            </a:r>
            <a:br>
              <a:rPr lang="ru-RU" sz="3600" smtClean="0">
                <a:solidFill>
                  <a:schemeClr val="bg2"/>
                </a:solidFill>
              </a:rPr>
            </a:br>
            <a:endParaRPr lang="ru-RU" sz="3600" smtClean="0">
              <a:solidFill>
                <a:schemeClr val="bg2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002588" cy="561657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FF3300"/>
                </a:solidFill>
              </a:rPr>
              <a:t>         </a:t>
            </a:r>
            <a:r>
              <a:rPr lang="ru-RU" sz="1800" smtClean="0">
                <a:solidFill>
                  <a:srgbClr val="3333FF"/>
                </a:solidFill>
              </a:rPr>
              <a:t>Входная анкета : цель  определить   степень готовности учащихся к изучению темы. Выбор темы –Почему? 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ru-RU" sz="1800" smtClean="0">
                <a:solidFill>
                  <a:srgbClr val="3333FF"/>
                </a:solidFill>
              </a:rPr>
              <a:t>         1. Изучение основных процессов в познании;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ru-RU" sz="1800" smtClean="0">
                <a:solidFill>
                  <a:srgbClr val="3333FF"/>
                </a:solidFill>
              </a:rPr>
              <a:t>          ощущения и с учетом аудиальной и визуальной систем учащихся. 2.Формирование кинестетического восприятия при изучении материала.</a:t>
            </a:r>
            <a:endParaRPr lang="ru-RU" sz="2000" smtClean="0">
              <a:solidFill>
                <a:srgbClr val="3333FF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smtClean="0">
                <a:solidFill>
                  <a:srgbClr val="3333FF"/>
                </a:solidFill>
              </a:rPr>
              <a:t>Получить более глубокие знания о себе и окружающих.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smtClean="0">
                <a:solidFill>
                  <a:srgbClr val="3333FF"/>
                </a:solidFill>
              </a:rPr>
              <a:t>Подготовиться к смене классного коллектива на студенческий.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smtClean="0">
                <a:solidFill>
                  <a:srgbClr val="3333FF"/>
                </a:solidFill>
              </a:rPr>
              <a:t>Пригодиться в жизни.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smtClean="0">
                <a:solidFill>
                  <a:srgbClr val="3333FF"/>
                </a:solidFill>
              </a:rPr>
              <a:t>Хочу общаться с интересными людьми и сверстниками.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smtClean="0">
                <a:solidFill>
                  <a:srgbClr val="3333FF"/>
                </a:solidFill>
              </a:rPr>
              <a:t>Хочу знать больше о людях, хочу избавиться об собственных комплексов и недостатков.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smtClean="0">
                <a:solidFill>
                  <a:srgbClr val="3333FF"/>
                </a:solidFill>
              </a:rPr>
              <a:t>Мне не хватает знаний по психологии взаимоотношений с людьми.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smtClean="0">
                <a:solidFill>
                  <a:srgbClr val="3333FF"/>
                </a:solidFill>
              </a:rPr>
              <a:t>Мне это интересно</a:t>
            </a:r>
            <a:r>
              <a:rPr lang="ru-RU" sz="2800" smtClean="0">
                <a:solidFill>
                  <a:srgbClr val="3333FF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ru-RU" sz="2800" smtClean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Picture 4" descr="IMG_2102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smtClean="0">
                <a:solidFill>
                  <a:srgbClr val="3333FF"/>
                </a:solidFill>
              </a:rPr>
              <a:t>I’ m special</a:t>
            </a:r>
            <a:endParaRPr lang="ru-RU" sz="2800" b="1" smtClean="0">
              <a:solidFill>
                <a:srgbClr val="3333FF"/>
              </a:solidFill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>
                <a:solidFill>
                  <a:srgbClr val="3333FF"/>
                </a:solidFill>
              </a:rPr>
              <a:t>I am different! Yes! It’s true, </a:t>
            </a:r>
            <a:endParaRPr lang="ru-RU" sz="2400" smtClean="0">
              <a:solidFill>
                <a:srgbClr val="3333FF"/>
              </a:solidFill>
            </a:endParaRPr>
          </a:p>
          <a:p>
            <a:r>
              <a:rPr lang="en-US" sz="2400" smtClean="0">
                <a:solidFill>
                  <a:srgbClr val="3333FF"/>
                </a:solidFill>
              </a:rPr>
              <a:t>But there’s so much that I can do.</a:t>
            </a:r>
            <a:endParaRPr lang="ru-RU" sz="2400" smtClean="0">
              <a:solidFill>
                <a:srgbClr val="3333FF"/>
              </a:solidFill>
            </a:endParaRPr>
          </a:p>
          <a:p>
            <a:r>
              <a:rPr lang="en-US" sz="2400" smtClean="0">
                <a:solidFill>
                  <a:srgbClr val="3333FF"/>
                </a:solidFill>
              </a:rPr>
              <a:t>I can paint my feelings; I can sing my song.</a:t>
            </a:r>
            <a:endParaRPr lang="ru-RU" sz="2400" smtClean="0">
              <a:solidFill>
                <a:srgbClr val="3333FF"/>
              </a:solidFill>
            </a:endParaRPr>
          </a:p>
          <a:p>
            <a:r>
              <a:rPr lang="en-US" sz="2400" smtClean="0">
                <a:solidFill>
                  <a:srgbClr val="3333FF"/>
                </a:solidFill>
              </a:rPr>
              <a:t>I have love to  make me strong.</a:t>
            </a:r>
            <a:endParaRPr lang="ru-RU" sz="2400" smtClean="0">
              <a:solidFill>
                <a:srgbClr val="3333FF"/>
              </a:solidFill>
            </a:endParaRPr>
          </a:p>
          <a:p>
            <a:r>
              <a:rPr lang="en-US" sz="2400" smtClean="0">
                <a:solidFill>
                  <a:srgbClr val="3333FF"/>
                </a:solidFill>
              </a:rPr>
              <a:t>If you  don’t believe I’m as good as you.</a:t>
            </a:r>
            <a:endParaRPr lang="ru-RU" sz="2400" smtClean="0">
              <a:solidFill>
                <a:srgbClr val="3333FF"/>
              </a:solidFill>
            </a:endParaRPr>
          </a:p>
          <a:p>
            <a:r>
              <a:rPr lang="en-US" sz="2400" smtClean="0">
                <a:solidFill>
                  <a:srgbClr val="3333FF"/>
                </a:solidFill>
              </a:rPr>
              <a:t>Stick around, I’II prove it’s true.</a:t>
            </a:r>
            <a:endParaRPr lang="ru-RU" sz="2400" smtClean="0">
              <a:solidFill>
                <a:srgbClr val="3333FF"/>
              </a:solidFill>
            </a:endParaRPr>
          </a:p>
          <a:p>
            <a:r>
              <a:rPr lang="en-US" sz="2400" smtClean="0">
                <a:solidFill>
                  <a:srgbClr val="3333FF"/>
                </a:solidFill>
              </a:rPr>
              <a:t>           Chorus</a:t>
            </a:r>
            <a:endParaRPr lang="ru-RU" sz="2400" smtClean="0">
              <a:solidFill>
                <a:srgbClr val="3333FF"/>
              </a:solidFill>
            </a:endParaRPr>
          </a:p>
          <a:p>
            <a:r>
              <a:rPr lang="en-US" sz="2400" smtClean="0">
                <a:solidFill>
                  <a:srgbClr val="3333FF"/>
                </a:solidFill>
              </a:rPr>
              <a:t> I’m  special, just like you.</a:t>
            </a:r>
            <a:endParaRPr lang="ru-RU" sz="2400" smtClean="0">
              <a:solidFill>
                <a:srgbClr val="3333FF"/>
              </a:solidFill>
            </a:endParaRPr>
          </a:p>
          <a:p>
            <a:r>
              <a:rPr lang="en-US" sz="2400" smtClean="0">
                <a:solidFill>
                  <a:srgbClr val="3333FF"/>
                </a:solidFill>
              </a:rPr>
              <a:t>I’ve got dreams and they’re coming true!</a:t>
            </a:r>
            <a:endParaRPr lang="ru-RU" sz="2400" smtClean="0">
              <a:solidFill>
                <a:srgbClr val="3333FF"/>
              </a:solidFill>
            </a:endParaRPr>
          </a:p>
          <a:p>
            <a:r>
              <a:rPr lang="en-US" sz="2400" smtClean="0">
                <a:solidFill>
                  <a:srgbClr val="3333FF"/>
                </a:solidFill>
              </a:rPr>
              <a:t>I’ special, just like you. I’m special! </a:t>
            </a:r>
            <a:endParaRPr lang="ru-RU" sz="2400" smtClean="0">
              <a:solidFill>
                <a:srgbClr val="3333FF"/>
              </a:solidFill>
            </a:endParaRPr>
          </a:p>
          <a:p>
            <a:endParaRPr lang="ru-RU" smtClean="0"/>
          </a:p>
        </p:txBody>
      </p:sp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932363" cy="68580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70C0"/>
                </a:solidFill>
              </a:rPr>
              <a:t>Особенный, неповторимый я.</a:t>
            </a:r>
          </a:p>
          <a:p>
            <a:pPr eaLnBrk="1" hangingPunct="1"/>
            <a:r>
              <a:rPr lang="ru-RU" sz="2400" b="1" smtClean="0">
                <a:solidFill>
                  <a:srgbClr val="0070C0"/>
                </a:solidFill>
              </a:rPr>
              <a:t>Хочешь, нарисую то, что чувствую я?</a:t>
            </a:r>
          </a:p>
          <a:p>
            <a:pPr eaLnBrk="1" hangingPunct="1"/>
            <a:r>
              <a:rPr lang="ru-RU" sz="2400" b="1" smtClean="0">
                <a:solidFill>
                  <a:srgbClr val="0070C0"/>
                </a:solidFill>
              </a:rPr>
              <a:t>Песню спою, что силен, что умен…</a:t>
            </a:r>
          </a:p>
          <a:p>
            <a:pPr eaLnBrk="1" hangingPunct="1"/>
            <a:r>
              <a:rPr lang="ru-RU" sz="2400" b="1" smtClean="0">
                <a:solidFill>
                  <a:srgbClr val="0070C0"/>
                </a:solidFill>
              </a:rPr>
              <a:t>Полюби меня таким, как есть –</a:t>
            </a:r>
          </a:p>
          <a:p>
            <a:pPr eaLnBrk="1" hangingPunct="1"/>
            <a:r>
              <a:rPr lang="ru-RU" sz="2400" b="1" smtClean="0">
                <a:solidFill>
                  <a:srgbClr val="0070C0"/>
                </a:solidFill>
              </a:rPr>
              <a:t>Недостатки тоже могу перечесть!</a:t>
            </a:r>
          </a:p>
          <a:p>
            <a:pPr eaLnBrk="1" hangingPunct="1"/>
            <a:r>
              <a:rPr lang="ru-RU" sz="2400" b="1" smtClean="0">
                <a:solidFill>
                  <a:srgbClr val="0070C0"/>
                </a:solidFill>
              </a:rPr>
              <a:t>Поверь мне, просто поверь,</a:t>
            </a:r>
          </a:p>
          <a:p>
            <a:pPr eaLnBrk="1" hangingPunct="1"/>
            <a:r>
              <a:rPr lang="ru-RU" sz="2400" b="1" smtClean="0">
                <a:solidFill>
                  <a:srgbClr val="0070C0"/>
                </a:solidFill>
              </a:rPr>
              <a:t>Не закрой нашей дружбы дверь.</a:t>
            </a:r>
          </a:p>
          <a:p>
            <a:pPr eaLnBrk="1" hangingPunct="1"/>
            <a:r>
              <a:rPr lang="ru-RU" sz="2400" b="1" smtClean="0">
                <a:solidFill>
                  <a:srgbClr val="0070C0"/>
                </a:solidFill>
              </a:rPr>
              <a:t>Ведь как всех людей семья –</a:t>
            </a:r>
          </a:p>
          <a:p>
            <a:pPr eaLnBrk="1" hangingPunct="1"/>
            <a:r>
              <a:rPr lang="ru-RU" sz="2400" b="1" smtClean="0">
                <a:solidFill>
                  <a:srgbClr val="0070C0"/>
                </a:solidFill>
              </a:rPr>
              <a:t>Особенный я!</a:t>
            </a:r>
          </a:p>
          <a:p>
            <a:pPr eaLnBrk="1" hangingPunct="1"/>
            <a:endParaRPr lang="ru-RU" sz="2400" smtClean="0"/>
          </a:p>
        </p:txBody>
      </p:sp>
      <p:pic>
        <p:nvPicPr>
          <p:cNvPr id="21507" name="Picture 4" descr="mvc-008s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70463" y="0"/>
            <a:ext cx="4173537" cy="6858000"/>
          </a:xfr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000" b="1" smtClean="0">
                <a:solidFill>
                  <a:srgbClr val="0070C0"/>
                </a:solidFill>
              </a:rPr>
              <a:t>I’M THE CHILD OF MY PARENTS</a:t>
            </a:r>
            <a:r>
              <a:rPr lang="en-US" sz="2000" smtClean="0">
                <a:solidFill>
                  <a:srgbClr val="0070C0"/>
                </a:solidFill>
              </a:rPr>
              <a:t>. I love people around me!</a:t>
            </a:r>
            <a:endParaRPr lang="ru-RU" sz="2000" smtClean="0">
              <a:solidFill>
                <a:srgbClr val="0070C0"/>
              </a:solidFill>
            </a:endParaRPr>
          </a:p>
        </p:txBody>
      </p:sp>
      <p:pic>
        <p:nvPicPr>
          <p:cNvPr id="22531" name="Picture 4" descr="S302023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9144000" cy="5661025"/>
          </a:xfr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rgbClr val="3333FF"/>
                </a:solidFill>
              </a:rPr>
              <a:t>I’M A RELIBLE FRIEND</a:t>
            </a:r>
            <a:r>
              <a:rPr lang="ru-RU" sz="2800" smtClean="0">
                <a:solidFill>
                  <a:srgbClr val="3333FF"/>
                </a:solidFill>
              </a:rPr>
              <a:t/>
            </a:r>
            <a:br>
              <a:rPr lang="ru-RU" sz="2800" smtClean="0">
                <a:solidFill>
                  <a:srgbClr val="3333FF"/>
                </a:solidFill>
              </a:rPr>
            </a:br>
            <a:r>
              <a:rPr lang="ru-RU" sz="2800" smtClean="0">
                <a:solidFill>
                  <a:srgbClr val="3333FF"/>
                </a:solidFill>
              </a:rPr>
              <a:t>(</a:t>
            </a:r>
            <a:r>
              <a:rPr lang="en-US" sz="2800" smtClean="0">
                <a:solidFill>
                  <a:srgbClr val="3333FF"/>
                </a:solidFill>
              </a:rPr>
              <a:t>let’s have a talk)</a:t>
            </a:r>
            <a:endParaRPr lang="ru-RU" sz="2800" smtClean="0">
              <a:solidFill>
                <a:srgbClr val="3333FF"/>
              </a:solidFill>
            </a:endParaRPr>
          </a:p>
        </p:txBody>
      </p:sp>
      <p:pic>
        <p:nvPicPr>
          <p:cNvPr id="23555" name="Picture 4" descr="JACK 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l="9683" t="19394" b="7187"/>
          <a:stretch>
            <a:fillRect/>
          </a:stretch>
        </p:blipFill>
        <p:spPr>
          <a:xfrm>
            <a:off x="357188" y="1571625"/>
            <a:ext cx="3143250" cy="4291013"/>
          </a:xfrm>
          <a:noFill/>
        </p:spPr>
      </p:pic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3779838" y="1628775"/>
            <a:ext cx="493553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What kind of people are called</a:t>
            </a:r>
            <a:r>
              <a:rPr lang="ru-RU" sz="2800" b="1">
                <a:solidFill>
                  <a:srgbClr val="0070C0"/>
                </a:solidFill>
              </a:rPr>
              <a:t> </a:t>
            </a:r>
            <a:r>
              <a:rPr lang="en-US" sz="2800" b="1">
                <a:solidFill>
                  <a:srgbClr val="0070C0"/>
                </a:solidFill>
              </a:rPr>
              <a:t>relible</a:t>
            </a:r>
            <a:r>
              <a:rPr lang="ru-RU" sz="2800" b="1">
                <a:solidFill>
                  <a:srgbClr val="0070C0"/>
                </a:solidFill>
              </a:rPr>
              <a:t>?</a:t>
            </a:r>
          </a:p>
          <a:p>
            <a:endParaRPr lang="en-US" sz="2800" b="1">
              <a:solidFill>
                <a:srgbClr val="0070C0"/>
              </a:solidFill>
            </a:endParaRPr>
          </a:p>
          <a:p>
            <a:r>
              <a:rPr lang="en-US" sz="2800" b="1">
                <a:solidFill>
                  <a:srgbClr val="0070C0"/>
                </a:solidFill>
              </a:rPr>
              <a:t>Can you trust everybody</a:t>
            </a:r>
            <a:r>
              <a:rPr lang="ru-RU" sz="2800" b="1">
                <a:solidFill>
                  <a:srgbClr val="0070C0"/>
                </a:solidFill>
              </a:rPr>
              <a:t>?</a:t>
            </a:r>
          </a:p>
          <a:p>
            <a:r>
              <a:rPr lang="en-US" sz="2800" b="1">
                <a:solidFill>
                  <a:srgbClr val="0070C0"/>
                </a:solidFill>
              </a:rPr>
              <a:t> </a:t>
            </a:r>
          </a:p>
          <a:p>
            <a:r>
              <a:rPr lang="en-US" sz="2800" b="1">
                <a:solidFill>
                  <a:srgbClr val="0070C0"/>
                </a:solidFill>
              </a:rPr>
              <a:t>How  do you cheer up your friends</a:t>
            </a:r>
            <a:r>
              <a:rPr lang="ru-RU" sz="2800" b="1">
                <a:solidFill>
                  <a:srgbClr val="0070C0"/>
                </a:solidFill>
              </a:rPr>
              <a:t>?</a:t>
            </a:r>
          </a:p>
          <a:p>
            <a:endParaRPr lang="ru-RU" sz="2800" b="1">
              <a:solidFill>
                <a:srgbClr val="0070C0"/>
              </a:solidFill>
            </a:endParaRPr>
          </a:p>
          <a:p>
            <a:r>
              <a:rPr lang="ru-RU" sz="2800" b="1">
                <a:solidFill>
                  <a:srgbClr val="0070C0"/>
                </a:solidFill>
              </a:rPr>
              <a:t> </a:t>
            </a:r>
            <a:r>
              <a:rPr lang="en-US" sz="2800" b="1">
                <a:solidFill>
                  <a:srgbClr val="0070C0"/>
                </a:solidFill>
              </a:rPr>
              <a:t>With  whom do you share your secrets</a:t>
            </a:r>
            <a:r>
              <a:rPr lang="ru-RU" sz="2800" b="1">
                <a:solidFill>
                  <a:srgbClr val="0070C0"/>
                </a:solidFill>
              </a:rPr>
              <a:t>?</a:t>
            </a:r>
          </a:p>
          <a:p>
            <a:endParaRPr lang="ru-RU" sz="2800" b="1">
              <a:solidFill>
                <a:srgbClr val="0000CC"/>
              </a:solidFill>
            </a:endParaRPr>
          </a:p>
          <a:p>
            <a:endParaRPr lang="ru-RU" sz="28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70C0"/>
                </a:solidFill>
              </a:rPr>
              <a:t>An ideal friend. </a:t>
            </a:r>
            <a:r>
              <a:rPr lang="en-US" sz="2800" smtClean="0">
                <a:solidFill>
                  <a:srgbClr val="0070C0"/>
                </a:solidFill>
              </a:rPr>
              <a:t>What do you think about?</a:t>
            </a:r>
            <a:r>
              <a:rPr lang="ru-RU" sz="2800" smtClean="0">
                <a:solidFill>
                  <a:srgbClr val="0070C0"/>
                </a:solidFill>
              </a:rPr>
              <a:t/>
            </a:r>
            <a:br>
              <a:rPr lang="ru-RU" sz="2800" smtClean="0">
                <a:solidFill>
                  <a:srgbClr val="0070C0"/>
                </a:solidFill>
              </a:rPr>
            </a:br>
            <a:r>
              <a:rPr lang="en-US" sz="2800" smtClean="0">
                <a:solidFill>
                  <a:srgbClr val="0070C0"/>
                </a:solidFill>
              </a:rPr>
              <a:t>Can you</a:t>
            </a:r>
            <a:r>
              <a:rPr lang="en-US" sz="2800" b="1" smtClean="0">
                <a:solidFill>
                  <a:srgbClr val="0070C0"/>
                </a:solidFill>
              </a:rPr>
              <a:t>  </a:t>
            </a:r>
            <a:r>
              <a:rPr lang="en-US" sz="2800" smtClean="0">
                <a:solidFill>
                  <a:srgbClr val="0070C0"/>
                </a:solidFill>
              </a:rPr>
              <a:t>let people  down</a:t>
            </a:r>
            <a:r>
              <a:rPr lang="ru-RU" sz="2800" b="1" smtClean="0">
                <a:solidFill>
                  <a:srgbClr val="0070C0"/>
                </a:solidFill>
              </a:rPr>
              <a:t>?</a:t>
            </a:r>
            <a:endParaRPr lang="ru-RU" sz="2800" smtClean="0">
              <a:solidFill>
                <a:srgbClr val="0070C0"/>
              </a:solidFill>
            </a:endParaRPr>
          </a:p>
        </p:txBody>
      </p:sp>
      <p:pic>
        <p:nvPicPr>
          <p:cNvPr id="24579" name="Picture 4" descr="JACK 6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2138" y="1412875"/>
            <a:ext cx="6011862" cy="5445125"/>
          </a:xfrm>
          <a:noFill/>
        </p:spPr>
      </p:pic>
      <p:pic>
        <p:nvPicPr>
          <p:cNvPr id="15369" name="Picture 9" descr="slide0093_image192"/>
          <p:cNvPicPr>
            <a:picLocks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3141663"/>
            <a:ext cx="2376487" cy="2159000"/>
          </a:xfr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694</Words>
  <Application>Microsoft Office PowerPoint</Application>
  <PresentationFormat>Экран (4:3)</PresentationFormat>
  <Paragraphs>132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Оформление по умолчанию</vt:lpstr>
      <vt:lpstr>Фотография Microsoft Photo Editor 3.0</vt:lpstr>
      <vt:lpstr>Авторская  презентация к уроку в 9 классе, по программе углубленного изучения английского языка, к учебнику  О.В. Афанасьева, И.В. Михеева, Москва, «Просвещение», 2018г. Unit Two- тема: «People and Society» разработала  учитель английского языка к уроку: «Воспитай лидера»  МБОУ «СОШ № 41 г. Братска Иркутской области Першина Т.В </vt:lpstr>
      <vt:lpstr>Personality</vt:lpstr>
      <vt:lpstr>Каковы мотивы изучения темы Personality? </vt:lpstr>
      <vt:lpstr>Слайд 4</vt:lpstr>
      <vt:lpstr>I’ m special</vt:lpstr>
      <vt:lpstr>Слайд 6</vt:lpstr>
      <vt:lpstr>I’M THE CHILD OF MY PARENTS. I love people around me!</vt:lpstr>
      <vt:lpstr>I’M A RELIBLE FRIEND (let’s have a talk)</vt:lpstr>
      <vt:lpstr>An ideal friend. What do you think about? Can you  let people  down?</vt:lpstr>
      <vt:lpstr>Афоризмы</vt:lpstr>
      <vt:lpstr>Who should apologize first?   You or your friend ?</vt:lpstr>
      <vt:lpstr>Are you ready to give a helping hand indeed?</vt:lpstr>
      <vt:lpstr>Scale of values        Tell the main thing for you</vt:lpstr>
      <vt:lpstr>Steps of happiness   Live with peace into your heart!</vt:lpstr>
      <vt:lpstr>Disabled people and me.  Do you meet and help them?</vt:lpstr>
      <vt:lpstr>   Be happy! Produce your happiness!</vt:lpstr>
      <vt:lpstr>Слайд 17</vt:lpstr>
      <vt:lpstr> SIX EYES inside of you.   Remember the situation in your life </vt:lpstr>
      <vt:lpstr> Именно сегодня  я буду счастлив</vt:lpstr>
      <vt:lpstr>Personality- «Я» Концепция – личность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Personality</dc:title>
  <dc:creator>Юля</dc:creator>
  <cp:lastModifiedBy>1</cp:lastModifiedBy>
  <cp:revision>69</cp:revision>
  <dcterms:created xsi:type="dcterms:W3CDTF">2010-11-21T12:24:23Z</dcterms:created>
  <dcterms:modified xsi:type="dcterms:W3CDTF">2023-12-10T11:40:41Z</dcterms:modified>
</cp:coreProperties>
</file>